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" charset="1" panose="00000000000000000000"/>
      <p:regular r:id="rId10"/>
    </p:embeddedFont>
    <p:embeddedFont>
      <p:font typeface="Garet Bold" charset="1" panose="00000000000000000000"/>
      <p:regular r:id="rId11"/>
    </p:embeddedFont>
    <p:embeddedFont>
      <p:font typeface="Garet Italics" charset="1" panose="00000000000000000000"/>
      <p:regular r:id="rId12"/>
    </p:embeddedFont>
    <p:embeddedFont>
      <p:font typeface="Garet Bold Italics" charset="1" panose="00000000000000000000"/>
      <p:regular r:id="rId13"/>
    </p:embeddedFont>
    <p:embeddedFont>
      <p:font typeface="Garet Light" charset="1" panose="00000000000000000000"/>
      <p:regular r:id="rId14"/>
    </p:embeddedFont>
    <p:embeddedFont>
      <p:font typeface="Garet Ultra-Bold" charset="1" panose="00000000000000000000"/>
      <p:regular r:id="rId15"/>
    </p:embeddedFont>
    <p:embeddedFont>
      <p:font typeface="Garet Ultra-Bold Italics" charset="1" panose="00000000000000000000"/>
      <p:regular r:id="rId16"/>
    </p:embeddedFont>
    <p:embeddedFont>
      <p:font typeface="Garet Heavy" charset="1" panose="00000000000000000000"/>
      <p:regular r:id="rId17"/>
    </p:embeddedFont>
    <p:embeddedFont>
      <p:font typeface="Garet Heavy Italics" charset="1" panose="00000000000000000000"/>
      <p:regular r:id="rId18"/>
    </p:embeddedFont>
    <p:embeddedFont>
      <p:font typeface="Yeseva One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F4Lz8WsmM.mp4" Type="http://schemas.openxmlformats.org/officeDocument/2006/relationships/video"/><Relationship Id="rId4" Target="../media/VAF4Lz8WsmM.mp4" Type="http://schemas.microsoft.com/office/2007/relationships/media"/><Relationship Id="rId5" Target="../media/image16.jpeg" Type="http://schemas.openxmlformats.org/officeDocument/2006/relationships/image"/><Relationship Id="rId6" Target="../media/VAF4L6Ac8mA.mp4" Type="http://schemas.openxmlformats.org/officeDocument/2006/relationships/video"/><Relationship Id="rId7" Target="../media/VAF4L6Ac8mA.mp4" Type="http://schemas.microsoft.com/office/2007/relationships/media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80018" y="1916152"/>
            <a:ext cx="14679282" cy="408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50"/>
              </a:lnSpc>
            </a:pPr>
            <a:r>
              <a:rPr lang="en-US" sz="11679">
                <a:solidFill>
                  <a:srgbClr val="0D0F68"/>
                </a:solidFill>
                <a:latin typeface="Yeseva One"/>
              </a:rPr>
              <a:t>Number plate and Helmet Detection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03711" y="6890760"/>
            <a:ext cx="11680579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Yeseva One"/>
              </a:rPr>
              <a:t>Bigyapti Bashyal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Yeseva One"/>
              </a:rPr>
              <a:t>Bivek Shrestha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Yeseva One"/>
              </a:rPr>
              <a:t>Ishani Malla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655322"/>
            <a:chOff x="0" y="0"/>
            <a:chExt cx="4274726" cy="2279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279591"/>
            </a:xfrm>
            <a:custGeom>
              <a:avLst/>
              <a:gdLst/>
              <a:ahLst/>
              <a:cxnLst/>
              <a:rect r="r" b="b" t="t" l="l"/>
              <a:pathLst>
                <a:path h="227959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9650" y="419788"/>
            <a:ext cx="7955851" cy="1217823"/>
            <a:chOff x="0" y="0"/>
            <a:chExt cx="2095368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368" cy="320744"/>
            </a:xfrm>
            <a:custGeom>
              <a:avLst/>
              <a:gdLst/>
              <a:ahLst/>
              <a:cxnLst/>
              <a:rect r="r" b="b" t="t" l="l"/>
              <a:pathLst>
                <a:path h="320744" w="2095368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162943" y="2108408"/>
            <a:ext cx="6771771" cy="7575614"/>
          </a:xfrm>
          <a:custGeom>
            <a:avLst/>
            <a:gdLst/>
            <a:ahLst/>
            <a:cxnLst/>
            <a:rect r="r" b="b" t="t" l="l"/>
            <a:pathLst>
              <a:path h="7575614" w="6771771">
                <a:moveTo>
                  <a:pt x="0" y="0"/>
                </a:moveTo>
                <a:lnTo>
                  <a:pt x="6771771" y="0"/>
                </a:lnTo>
                <a:lnTo>
                  <a:pt x="6771771" y="7575614"/>
                </a:lnTo>
                <a:lnTo>
                  <a:pt x="0" y="7575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7906" y="3529383"/>
            <a:ext cx="9316410" cy="5347916"/>
          </a:xfrm>
          <a:custGeom>
            <a:avLst/>
            <a:gdLst/>
            <a:ahLst/>
            <a:cxnLst/>
            <a:rect r="r" b="b" t="t" l="l"/>
            <a:pathLst>
              <a:path h="5347916" w="9316410">
                <a:moveTo>
                  <a:pt x="0" y="0"/>
                </a:moveTo>
                <a:lnTo>
                  <a:pt x="9316410" y="0"/>
                </a:lnTo>
                <a:lnTo>
                  <a:pt x="9316410" y="5347917"/>
                </a:lnTo>
                <a:lnTo>
                  <a:pt x="0" y="5347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640436" y="648379"/>
            <a:ext cx="6294277" cy="6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Yeseva One Bold"/>
              </a:rPr>
              <a:t>Task completed before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3716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01846" y="419788"/>
            <a:ext cx="7163655" cy="1217823"/>
            <a:chOff x="0" y="0"/>
            <a:chExt cx="1886724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6724" cy="320744"/>
            </a:xfrm>
            <a:custGeom>
              <a:avLst/>
              <a:gdLst/>
              <a:ahLst/>
              <a:cxnLst/>
              <a:rect r="r" b="b" t="t" l="l"/>
              <a:pathLst>
                <a:path h="320744" w="188672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86724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760772" y="609600"/>
            <a:ext cx="649268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Garet Bold"/>
              </a:rPr>
              <a:t>Task completed now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334" y="2213901"/>
            <a:ext cx="17993332" cy="736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234" indent="-561117" lvl="1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Improvised Dataset (manual collection)</a:t>
            </a:r>
          </a:p>
          <a:p>
            <a:pPr marL="1122234" indent="-561117" lvl="1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License plate detection  (yolov8)</a:t>
            </a:r>
          </a:p>
          <a:p>
            <a:pPr marL="1122234" indent="-561117" lvl="1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Helmet detection (yolov8)</a:t>
            </a:r>
          </a:p>
          <a:p>
            <a:pPr marL="1122234" indent="-561117" lvl="1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Improvised character segmentation(yolov8) </a:t>
            </a:r>
          </a:p>
          <a:p>
            <a:pPr marL="1122234" indent="-561117" lvl="1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Improvised Character recognition(yolov8 labels)</a:t>
            </a:r>
          </a:p>
          <a:p>
            <a:pPr marL="1122234" indent="-561117" lvl="1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Integration of detection,segmentation and recognition</a:t>
            </a:r>
          </a:p>
          <a:p>
            <a:pPr algn="ctr">
              <a:lnSpc>
                <a:spcPts val="727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655322"/>
            <a:chOff x="0" y="0"/>
            <a:chExt cx="4274726" cy="2279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279591"/>
            </a:xfrm>
            <a:custGeom>
              <a:avLst/>
              <a:gdLst/>
              <a:ahLst/>
              <a:cxnLst/>
              <a:rect r="r" b="b" t="t" l="l"/>
              <a:pathLst>
                <a:path h="227959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9650" y="419788"/>
            <a:ext cx="7955851" cy="1217823"/>
            <a:chOff x="0" y="0"/>
            <a:chExt cx="2095368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368" cy="320744"/>
            </a:xfrm>
            <a:custGeom>
              <a:avLst/>
              <a:gdLst/>
              <a:ahLst/>
              <a:cxnLst/>
              <a:rect r="r" b="b" t="t" l="l"/>
              <a:pathLst>
                <a:path h="320744" w="2095368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640436" y="648379"/>
            <a:ext cx="6294277" cy="6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Yeseva One Bold"/>
              </a:rPr>
              <a:t>Task completed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63242" y="4069851"/>
            <a:ext cx="14586092" cy="381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aret"/>
              </a:rPr>
              <a:t> 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Garet"/>
              </a:rPr>
              <a:t>using only CCTV footage did not add versitality in the dataset so manual collection was done throughout kathmandu valley using Canon DSLR camera 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673208" y="2878591"/>
            <a:ext cx="14586092" cy="247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aret Bold"/>
              </a:rPr>
              <a:t>Improvised Dataset (manual collection)</a:t>
            </a:r>
            <a:r>
              <a:rPr lang="en-US" sz="5199">
                <a:solidFill>
                  <a:srgbClr val="000000"/>
                </a:solidFill>
                <a:latin typeface="Garet"/>
              </a:rPr>
              <a:t> </a:t>
            </a:r>
          </a:p>
          <a:p>
            <a:pPr algn="ctr">
              <a:lnSpc>
                <a:spcPts val="5320"/>
              </a:lnSpc>
            </a:pP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655322"/>
            <a:chOff x="0" y="0"/>
            <a:chExt cx="4274726" cy="2279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279591"/>
            </a:xfrm>
            <a:custGeom>
              <a:avLst/>
              <a:gdLst/>
              <a:ahLst/>
              <a:cxnLst/>
              <a:rect r="r" b="b" t="t" l="l"/>
              <a:pathLst>
                <a:path h="227959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9650" y="419788"/>
            <a:ext cx="7955851" cy="1217823"/>
            <a:chOff x="0" y="0"/>
            <a:chExt cx="2095368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368" cy="320744"/>
            </a:xfrm>
            <a:custGeom>
              <a:avLst/>
              <a:gdLst/>
              <a:ahLst/>
              <a:cxnLst/>
              <a:rect r="r" b="b" t="t" l="l"/>
              <a:pathLst>
                <a:path h="320744" w="2095368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640436" y="648379"/>
            <a:ext cx="6294277" cy="6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Yeseva One Bold"/>
              </a:rPr>
              <a:t>Task completed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6273" y="2038623"/>
            <a:ext cx="15372973" cy="764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Garet Bold"/>
              </a:rPr>
              <a:t>License plate detection</a:t>
            </a:r>
            <a:r>
              <a:rPr lang="en-US" sz="4600">
                <a:solidFill>
                  <a:srgbClr val="000000"/>
                </a:solidFill>
                <a:latin typeface="Garet Bold"/>
              </a:rPr>
              <a:t> (yolov8)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License plate Dataset was fed into  yolov8 for detection 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 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train set 1983 images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valid set 588 images 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test set 286 images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trained for 100 epochs  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"/>
              </a:rPr>
              <a:t>training was stopped when no further decrease in loss was observed </a:t>
            </a:r>
          </a:p>
          <a:p>
            <a:pPr algn="just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Garet Bold"/>
              </a:rPr>
              <a:t>  </a:t>
            </a:r>
          </a:p>
          <a:p>
            <a:pPr algn="ctr">
              <a:lnSpc>
                <a:spcPts val="546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799" y="696856"/>
            <a:ext cx="13410152" cy="6970411"/>
          </a:xfrm>
          <a:custGeom>
            <a:avLst/>
            <a:gdLst/>
            <a:ahLst/>
            <a:cxnLst/>
            <a:rect r="r" b="b" t="t" l="l"/>
            <a:pathLst>
              <a:path h="6970411" w="13410152">
                <a:moveTo>
                  <a:pt x="0" y="0"/>
                </a:moveTo>
                <a:lnTo>
                  <a:pt x="13410153" y="0"/>
                </a:lnTo>
                <a:lnTo>
                  <a:pt x="13410153" y="6970410"/>
                </a:lnTo>
                <a:lnTo>
                  <a:pt x="0" y="697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667266"/>
            <a:ext cx="12803416" cy="2211826"/>
          </a:xfrm>
          <a:custGeom>
            <a:avLst/>
            <a:gdLst/>
            <a:ahLst/>
            <a:cxnLst/>
            <a:rect r="r" b="b" t="t" l="l"/>
            <a:pathLst>
              <a:path h="2211826" w="12803416">
                <a:moveTo>
                  <a:pt x="0" y="0"/>
                </a:moveTo>
                <a:lnTo>
                  <a:pt x="12803416" y="0"/>
                </a:lnTo>
                <a:lnTo>
                  <a:pt x="12803416" y="2211826"/>
                </a:lnTo>
                <a:lnTo>
                  <a:pt x="0" y="2211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6536" y="340501"/>
            <a:ext cx="265970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Garet"/>
              </a:rPr>
              <a:t>License plate Dataset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655322"/>
            <a:chOff x="0" y="0"/>
            <a:chExt cx="4274726" cy="2279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279591"/>
            </a:xfrm>
            <a:custGeom>
              <a:avLst/>
              <a:gdLst/>
              <a:ahLst/>
              <a:cxnLst/>
              <a:rect r="r" b="b" t="t" l="l"/>
              <a:pathLst>
                <a:path h="227959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9650" y="419788"/>
            <a:ext cx="7955851" cy="1217823"/>
            <a:chOff x="0" y="0"/>
            <a:chExt cx="2095368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368" cy="320744"/>
            </a:xfrm>
            <a:custGeom>
              <a:avLst/>
              <a:gdLst/>
              <a:ahLst/>
              <a:cxnLst/>
              <a:rect r="r" b="b" t="t" l="l"/>
              <a:pathLst>
                <a:path h="320744" w="2095368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640436" y="648379"/>
            <a:ext cx="6294277" cy="6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Yeseva One Bold"/>
              </a:rPr>
              <a:t>Task completed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3923" y="2225365"/>
            <a:ext cx="13334488" cy="103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Garet Bold"/>
              </a:rPr>
              <a:t>Helmet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47417" y="3577672"/>
            <a:ext cx="11993166" cy="588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Helmet detection (yolov8)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Helmet</a:t>
            </a:r>
            <a:r>
              <a:rPr lang="en-US" sz="3699">
                <a:solidFill>
                  <a:srgbClr val="000000"/>
                </a:solidFill>
                <a:latin typeface="Garet"/>
              </a:rPr>
              <a:t> Dataset was fed into yolov8 for detection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train set 1722 images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valid set 125 images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test set 125 images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trained for 110 epochs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Garet"/>
              </a:rPr>
              <a:t>auto-orient and horizontal flip were applied</a:t>
            </a:r>
          </a:p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671" y="1475430"/>
            <a:ext cx="5237430" cy="6483730"/>
          </a:xfrm>
          <a:custGeom>
            <a:avLst/>
            <a:gdLst/>
            <a:ahLst/>
            <a:cxnLst/>
            <a:rect r="r" b="b" t="t" l="l"/>
            <a:pathLst>
              <a:path h="6483730" w="5237430">
                <a:moveTo>
                  <a:pt x="0" y="0"/>
                </a:moveTo>
                <a:lnTo>
                  <a:pt x="5237430" y="0"/>
                </a:lnTo>
                <a:lnTo>
                  <a:pt x="5237430" y="6483730"/>
                </a:lnTo>
                <a:lnTo>
                  <a:pt x="0" y="64837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48101" y="2227671"/>
            <a:ext cx="8577167" cy="4491469"/>
          </a:xfrm>
          <a:custGeom>
            <a:avLst/>
            <a:gdLst/>
            <a:ahLst/>
            <a:cxnLst/>
            <a:rect r="r" b="b" t="t" l="l"/>
            <a:pathLst>
              <a:path h="4491469" w="8577167">
                <a:moveTo>
                  <a:pt x="0" y="0"/>
                </a:moveTo>
                <a:lnTo>
                  <a:pt x="8577167" y="0"/>
                </a:lnTo>
                <a:lnTo>
                  <a:pt x="8577167" y="4491469"/>
                </a:lnTo>
                <a:lnTo>
                  <a:pt x="0" y="4491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05881" y="3389558"/>
            <a:ext cx="4182119" cy="2167695"/>
          </a:xfrm>
          <a:custGeom>
            <a:avLst/>
            <a:gdLst/>
            <a:ahLst/>
            <a:cxnLst/>
            <a:rect r="r" b="b" t="t" l="l"/>
            <a:pathLst>
              <a:path h="2167695" w="4182119">
                <a:moveTo>
                  <a:pt x="0" y="0"/>
                </a:moveTo>
                <a:lnTo>
                  <a:pt x="4182119" y="0"/>
                </a:lnTo>
                <a:lnTo>
                  <a:pt x="4182119" y="2167695"/>
                </a:lnTo>
                <a:lnTo>
                  <a:pt x="0" y="2167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655322"/>
            <a:chOff x="0" y="0"/>
            <a:chExt cx="4274726" cy="2279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279591"/>
            </a:xfrm>
            <a:custGeom>
              <a:avLst/>
              <a:gdLst/>
              <a:ahLst/>
              <a:cxnLst/>
              <a:rect r="r" b="b" t="t" l="l"/>
              <a:pathLst>
                <a:path h="227959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9650" y="419788"/>
            <a:ext cx="7955851" cy="1217823"/>
            <a:chOff x="0" y="0"/>
            <a:chExt cx="2095368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368" cy="320744"/>
            </a:xfrm>
            <a:custGeom>
              <a:avLst/>
              <a:gdLst/>
              <a:ahLst/>
              <a:cxnLst/>
              <a:rect r="r" b="b" t="t" l="l"/>
              <a:pathLst>
                <a:path h="320744" w="2095368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640436" y="648379"/>
            <a:ext cx="6294277" cy="6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Yeseva One Bold"/>
              </a:rPr>
              <a:t>Task completed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1237" y="2753137"/>
            <a:ext cx="156255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aret Bold"/>
              </a:rPr>
              <a:t>Improvised character segmentation(yolov8)</a:t>
            </a:r>
            <a:r>
              <a:rPr lang="en-US" sz="5199">
                <a:solidFill>
                  <a:srgbClr val="000000"/>
                </a:solidFill>
                <a:latin typeface="Garet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6200" y="4081000"/>
            <a:ext cx="1623060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Segmented character dataset was fed into yolov8 for detection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train set 876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valid set 40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test set 20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aret"/>
              </a:rPr>
              <a:t>trained for 105 epochs 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Garet"/>
              </a:rPr>
              <a:t>crop, auto-orient,rotation, shear, hue, adjust brightness and exposure steps were applied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655322"/>
            <a:chOff x="0" y="0"/>
            <a:chExt cx="4274726" cy="2279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279591"/>
            </a:xfrm>
            <a:custGeom>
              <a:avLst/>
              <a:gdLst/>
              <a:ahLst/>
              <a:cxnLst/>
              <a:rect r="r" b="b" t="t" l="l"/>
              <a:pathLst>
                <a:path h="227959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9650" y="419788"/>
            <a:ext cx="7955851" cy="1217823"/>
            <a:chOff x="0" y="0"/>
            <a:chExt cx="2095368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368" cy="320744"/>
            </a:xfrm>
            <a:custGeom>
              <a:avLst/>
              <a:gdLst/>
              <a:ahLst/>
              <a:cxnLst/>
              <a:rect r="r" b="b" t="t" l="l"/>
              <a:pathLst>
                <a:path h="320744" w="2095368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640436" y="657904"/>
            <a:ext cx="6294277" cy="66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Garet"/>
              </a:rPr>
              <a:t>Task completed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96527" y="2298789"/>
            <a:ext cx="14785265" cy="96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41"/>
              </a:lnSpc>
            </a:pPr>
            <a:r>
              <a:rPr lang="en-US" sz="4200">
                <a:solidFill>
                  <a:srgbClr val="0D0F68"/>
                </a:solidFill>
                <a:latin typeface="Garet Bold"/>
              </a:rPr>
              <a:t>Improvised Character recognition(yolov8 labels)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1367" y="3707617"/>
            <a:ext cx="14785265" cy="310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1"/>
              </a:lnSpc>
            </a:pPr>
            <a:r>
              <a:rPr lang="en-US" sz="4200">
                <a:solidFill>
                  <a:srgbClr val="0D0F68"/>
                </a:solidFill>
                <a:latin typeface="Garet"/>
              </a:rPr>
              <a:t>The class labels from the character segmentation model were used to recognize the individual characters.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857" y="2005921"/>
            <a:ext cx="7413270" cy="5862604"/>
          </a:xfrm>
          <a:custGeom>
            <a:avLst/>
            <a:gdLst/>
            <a:ahLst/>
            <a:cxnLst/>
            <a:rect r="r" b="b" t="t" l="l"/>
            <a:pathLst>
              <a:path h="5862604" w="7413270">
                <a:moveTo>
                  <a:pt x="0" y="0"/>
                </a:moveTo>
                <a:lnTo>
                  <a:pt x="7413270" y="0"/>
                </a:lnTo>
                <a:lnTo>
                  <a:pt x="7413270" y="5862604"/>
                </a:lnTo>
                <a:lnTo>
                  <a:pt x="0" y="5862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93135" y="2804291"/>
            <a:ext cx="6417201" cy="4650903"/>
          </a:xfrm>
          <a:custGeom>
            <a:avLst/>
            <a:gdLst/>
            <a:ahLst/>
            <a:cxnLst/>
            <a:rect r="r" b="b" t="t" l="l"/>
            <a:pathLst>
              <a:path h="4650903" w="6417201">
                <a:moveTo>
                  <a:pt x="0" y="0"/>
                </a:moveTo>
                <a:lnTo>
                  <a:pt x="6417201" y="0"/>
                </a:lnTo>
                <a:lnTo>
                  <a:pt x="6417201" y="4650903"/>
                </a:lnTo>
                <a:lnTo>
                  <a:pt x="0" y="4650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71018" y="1723976"/>
            <a:ext cx="1820840" cy="6426494"/>
          </a:xfrm>
          <a:custGeom>
            <a:avLst/>
            <a:gdLst/>
            <a:ahLst/>
            <a:cxnLst/>
            <a:rect r="r" b="b" t="t" l="l"/>
            <a:pathLst>
              <a:path h="6426494" w="1820840">
                <a:moveTo>
                  <a:pt x="0" y="0"/>
                </a:moveTo>
                <a:lnTo>
                  <a:pt x="1820840" y="0"/>
                </a:lnTo>
                <a:lnTo>
                  <a:pt x="1820840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58029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948168" y="1418432"/>
            <a:ext cx="639166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D0F68"/>
                </a:solidFill>
                <a:latin typeface="Yeseva One"/>
              </a:rPr>
              <a:t>Content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39025" y="3497898"/>
            <a:ext cx="6492732" cy="1217823"/>
            <a:chOff x="0" y="0"/>
            <a:chExt cx="1710020" cy="3207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10020" cy="320744"/>
            </a:xfrm>
            <a:custGeom>
              <a:avLst/>
              <a:gdLst/>
              <a:ahLst/>
              <a:cxnLst/>
              <a:rect r="r" b="b" t="t" l="l"/>
              <a:pathLst>
                <a:path h="320744" w="1710020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0D0F68"/>
            </a:solidFill>
            <a:ln cap="rnd">
              <a:noFill/>
              <a:prstDash val="dash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10020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696070" y="3678185"/>
            <a:ext cx="88400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Yeseva One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11690" y="3775022"/>
            <a:ext cx="468795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aret"/>
              </a:rPr>
              <a:t>Objective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556243" y="3497898"/>
            <a:ext cx="6492732" cy="1217823"/>
            <a:chOff x="0" y="0"/>
            <a:chExt cx="1710020" cy="3207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10020" cy="320744"/>
            </a:xfrm>
            <a:custGeom>
              <a:avLst/>
              <a:gdLst/>
              <a:ahLst/>
              <a:cxnLst/>
              <a:rect r="r" b="b" t="t" l="l"/>
              <a:pathLst>
                <a:path h="320744" w="1710020">
                  <a:moveTo>
                    <a:pt x="60812" y="0"/>
                  </a:moveTo>
                  <a:lnTo>
                    <a:pt x="1649208" y="0"/>
                  </a:lnTo>
                  <a:cubicBezTo>
                    <a:pt x="1682793" y="0"/>
                    <a:pt x="1710020" y="27227"/>
                    <a:pt x="1710020" y="60812"/>
                  </a:cubicBezTo>
                  <a:lnTo>
                    <a:pt x="1710020" y="259931"/>
                  </a:lnTo>
                  <a:cubicBezTo>
                    <a:pt x="1710020" y="293517"/>
                    <a:pt x="1682793" y="320744"/>
                    <a:pt x="1649208" y="320744"/>
                  </a:cubicBezTo>
                  <a:lnTo>
                    <a:pt x="60812" y="320744"/>
                  </a:lnTo>
                  <a:cubicBezTo>
                    <a:pt x="27227" y="320744"/>
                    <a:pt x="0" y="293517"/>
                    <a:pt x="0" y="259931"/>
                  </a:cubicBezTo>
                  <a:lnTo>
                    <a:pt x="0" y="60812"/>
                  </a:lnTo>
                  <a:cubicBezTo>
                    <a:pt x="0" y="27227"/>
                    <a:pt x="27227" y="0"/>
                    <a:pt x="60812" y="0"/>
                  </a:cubicBezTo>
                  <a:close/>
                </a:path>
              </a:pathLst>
            </a:custGeom>
            <a:solidFill>
              <a:srgbClr val="CADEE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710020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000822" y="3678185"/>
            <a:ext cx="88400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D0F68"/>
                </a:solidFill>
                <a:latin typeface="Yeseva One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16442" y="3794072"/>
            <a:ext cx="4687954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0D0F68"/>
                </a:solidFill>
                <a:latin typeface="Garet"/>
              </a:rPr>
              <a:t>Task Completed before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725450" y="6490652"/>
            <a:ext cx="6492732" cy="1217823"/>
            <a:chOff x="0" y="0"/>
            <a:chExt cx="8656976" cy="162376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8656976" cy="1623764"/>
              <a:chOff x="0" y="0"/>
              <a:chExt cx="1710020" cy="32074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10020" cy="320744"/>
              </a:xfrm>
              <a:custGeom>
                <a:avLst/>
                <a:gdLst/>
                <a:ahLst/>
                <a:cxnLst/>
                <a:rect r="r" b="b" t="t" l="l"/>
                <a:pathLst>
                  <a:path h="320744" w="1710020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CADEE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1710020" cy="3493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592773" y="277564"/>
              <a:ext cx="1178678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0D0F68"/>
                  </a:solidFill>
                  <a:latin typeface="Yeseva One"/>
                </a:rPr>
                <a:t>04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813598" y="400331"/>
              <a:ext cx="6250605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D0F68"/>
                  </a:solidFill>
                  <a:latin typeface="Garet"/>
                </a:rPr>
                <a:t>Task remaining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239025" y="6490652"/>
            <a:ext cx="6492732" cy="1217823"/>
            <a:chOff x="0" y="0"/>
            <a:chExt cx="8656976" cy="162376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8656976" cy="1623764"/>
              <a:chOff x="0" y="0"/>
              <a:chExt cx="1710020" cy="32074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710020" cy="320744"/>
              </a:xfrm>
              <a:custGeom>
                <a:avLst/>
                <a:gdLst/>
                <a:ahLst/>
                <a:cxnLst/>
                <a:rect r="r" b="b" t="t" l="l"/>
                <a:pathLst>
                  <a:path h="320744" w="1710020">
                    <a:moveTo>
                      <a:pt x="60812" y="0"/>
                    </a:moveTo>
                    <a:lnTo>
                      <a:pt x="1649208" y="0"/>
                    </a:lnTo>
                    <a:cubicBezTo>
                      <a:pt x="1682793" y="0"/>
                      <a:pt x="1710020" y="27227"/>
                      <a:pt x="1710020" y="60812"/>
                    </a:cubicBezTo>
                    <a:lnTo>
                      <a:pt x="1710020" y="259931"/>
                    </a:lnTo>
                    <a:cubicBezTo>
                      <a:pt x="1710020" y="293517"/>
                      <a:pt x="1682793" y="320744"/>
                      <a:pt x="1649208" y="320744"/>
                    </a:cubicBezTo>
                    <a:lnTo>
                      <a:pt x="60812" y="320744"/>
                    </a:lnTo>
                    <a:cubicBezTo>
                      <a:pt x="27227" y="320744"/>
                      <a:pt x="0" y="293517"/>
                      <a:pt x="0" y="259931"/>
                    </a:cubicBezTo>
                    <a:lnTo>
                      <a:pt x="0" y="60812"/>
                    </a:lnTo>
                    <a:cubicBezTo>
                      <a:pt x="0" y="27227"/>
                      <a:pt x="27227" y="0"/>
                      <a:pt x="60812" y="0"/>
                    </a:cubicBezTo>
                    <a:close/>
                  </a:path>
                </a:pathLst>
              </a:custGeom>
              <a:solidFill>
                <a:srgbClr val="0D0F68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28575"/>
                <a:ext cx="1710020" cy="34931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558594" y="268957"/>
              <a:ext cx="1178678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Yeseva One"/>
                </a:rPr>
                <a:t>03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830219" y="391724"/>
              <a:ext cx="6250605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Garet"/>
                </a:rPr>
                <a:t>Task Completed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52411" y="1750930"/>
            <a:ext cx="8164954" cy="6785140"/>
          </a:xfrm>
          <a:custGeom>
            <a:avLst/>
            <a:gdLst/>
            <a:ahLst/>
            <a:cxnLst/>
            <a:rect r="r" b="b" t="t" l="l"/>
            <a:pathLst>
              <a:path h="6785140" w="8164954">
                <a:moveTo>
                  <a:pt x="0" y="0"/>
                </a:moveTo>
                <a:lnTo>
                  <a:pt x="8164955" y="0"/>
                </a:lnTo>
                <a:lnTo>
                  <a:pt x="8164955" y="6785140"/>
                </a:lnTo>
                <a:lnTo>
                  <a:pt x="0" y="6785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95960"/>
            <a:ext cx="8820894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Garet Bold"/>
              </a:rPr>
              <a:t>Integration of detection,segmentation and recognition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6447" y="232410"/>
            <a:ext cx="1454232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Garet Bold"/>
              </a:rPr>
              <a:t>Integration of detection,segmentation and recognition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21836" b="0"/>
          <a:stretch>
            <a:fillRect/>
          </a:stretch>
        </p:blipFill>
        <p:spPr>
          <a:xfrm flipH="false" flipV="false" rot="0">
            <a:off x="540143" y="730965"/>
            <a:ext cx="11175962" cy="8042693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020872" y="730965"/>
            <a:ext cx="462915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30603" y="1287644"/>
            <a:ext cx="6583397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000000"/>
                </a:solidFill>
                <a:latin typeface="Garet Bold"/>
              </a:rPr>
              <a:t>Task remaining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24190" y="3485514"/>
            <a:ext cx="12704275" cy="607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Garet"/>
              </a:rPr>
              <a:t>Object tracking using deepsort is yet to be done 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Garet"/>
              </a:rPr>
              <a:t>Evaluating and improsiving yolo model accuracy is yet to be done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Garet"/>
              </a:rPr>
              <a:t> Web interface is yet to be made</a:t>
            </a:r>
          </a:p>
          <a:p>
            <a:pPr marL="928365" indent="-464182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Garet"/>
              </a:rPr>
              <a:t>Automatic extraction of license plates in those without helmet by capturing frame is yet to be done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4359" y="4558708"/>
            <a:ext cx="14679282" cy="200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50"/>
              </a:lnSpc>
            </a:pPr>
            <a:r>
              <a:rPr lang="en-US" sz="11679">
                <a:solidFill>
                  <a:srgbClr val="0D0F68"/>
                </a:solidFill>
                <a:latin typeface="Yeseva One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01846" y="419788"/>
            <a:ext cx="7163655" cy="1217823"/>
            <a:chOff x="0" y="0"/>
            <a:chExt cx="1886724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6724" cy="320744"/>
            </a:xfrm>
            <a:custGeom>
              <a:avLst/>
              <a:gdLst/>
              <a:ahLst/>
              <a:cxnLst/>
              <a:rect r="r" b="b" t="t" l="l"/>
              <a:pathLst>
                <a:path h="320744" w="188672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86724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446545" y="600075"/>
            <a:ext cx="54742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Yeseva One"/>
              </a:rPr>
              <a:t>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2194" y="3535204"/>
            <a:ext cx="15797106" cy="320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36" indent="-496568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D0F68"/>
                </a:solidFill>
                <a:latin typeface="Garet"/>
              </a:rPr>
              <a:t>Detect Helmets </a:t>
            </a:r>
          </a:p>
          <a:p>
            <a:pPr marL="993136" indent="-496568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D0F68"/>
                </a:solidFill>
                <a:latin typeface="Garet"/>
              </a:rPr>
              <a:t>Detect license plates  </a:t>
            </a:r>
          </a:p>
          <a:p>
            <a:pPr marL="993136" indent="-496568" lvl="1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0D0F68"/>
                </a:solidFill>
                <a:latin typeface="Garet"/>
              </a:rPr>
              <a:t>Automatic extraction of  license plates in those without helmet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01846" y="419788"/>
            <a:ext cx="7163655" cy="1217823"/>
            <a:chOff x="0" y="0"/>
            <a:chExt cx="1886724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6724" cy="320744"/>
            </a:xfrm>
            <a:custGeom>
              <a:avLst/>
              <a:gdLst/>
              <a:ahLst/>
              <a:cxnLst/>
              <a:rect r="r" b="b" t="t" l="l"/>
              <a:pathLst>
                <a:path h="320744" w="1886724">
                  <a:moveTo>
                    <a:pt x="55117" y="0"/>
                  </a:moveTo>
                  <a:lnTo>
                    <a:pt x="1831607" y="0"/>
                  </a:lnTo>
                  <a:cubicBezTo>
                    <a:pt x="1862047" y="0"/>
                    <a:pt x="1886724" y="24677"/>
                    <a:pt x="1886724" y="55117"/>
                  </a:cubicBezTo>
                  <a:lnTo>
                    <a:pt x="1886724" y="265627"/>
                  </a:lnTo>
                  <a:cubicBezTo>
                    <a:pt x="1886724" y="280245"/>
                    <a:pt x="1880917" y="294264"/>
                    <a:pt x="1870581" y="304600"/>
                  </a:cubicBezTo>
                  <a:cubicBezTo>
                    <a:pt x="1860244" y="314937"/>
                    <a:pt x="1846225" y="320744"/>
                    <a:pt x="1831607" y="320744"/>
                  </a:cubicBezTo>
                  <a:lnTo>
                    <a:pt x="55117" y="320744"/>
                  </a:lnTo>
                  <a:cubicBezTo>
                    <a:pt x="40499" y="320744"/>
                    <a:pt x="26480" y="314937"/>
                    <a:pt x="16143" y="304600"/>
                  </a:cubicBezTo>
                  <a:cubicBezTo>
                    <a:pt x="5807" y="294264"/>
                    <a:pt x="0" y="280245"/>
                    <a:pt x="0" y="265627"/>
                  </a:cubicBezTo>
                  <a:lnTo>
                    <a:pt x="0" y="55117"/>
                  </a:lnTo>
                  <a:cubicBezTo>
                    <a:pt x="0" y="40499"/>
                    <a:pt x="5807" y="26480"/>
                    <a:pt x="16143" y="16143"/>
                  </a:cubicBezTo>
                  <a:cubicBezTo>
                    <a:pt x="26480" y="5807"/>
                    <a:pt x="40499" y="0"/>
                    <a:pt x="55117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886724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760772" y="609600"/>
            <a:ext cx="6492683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Garet Bold"/>
              </a:rPr>
              <a:t>Task completed before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78639" y="3256889"/>
            <a:ext cx="13853660" cy="366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234" indent="-561117" lvl="1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Data Collection</a:t>
            </a:r>
            <a:r>
              <a:rPr lang="en-US" sz="5197">
                <a:solidFill>
                  <a:srgbClr val="0D0F68"/>
                </a:solidFill>
                <a:latin typeface="Yeseva One"/>
              </a:rPr>
              <a:t> </a:t>
            </a:r>
          </a:p>
          <a:p>
            <a:pPr marL="1122234" indent="-561117" lvl="1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Data Annotation and pre-processing </a:t>
            </a:r>
          </a:p>
          <a:p>
            <a:pPr marL="1122234" indent="-561117" lvl="1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Character Segmentation</a:t>
            </a:r>
          </a:p>
          <a:p>
            <a:pPr marL="1122234" indent="-561117" lvl="1">
              <a:lnSpc>
                <a:spcPts val="7277"/>
              </a:lnSpc>
              <a:buFont typeface="Arial"/>
              <a:buChar char="•"/>
            </a:pPr>
            <a:r>
              <a:rPr lang="en-US" sz="5197">
                <a:solidFill>
                  <a:srgbClr val="0D0F68"/>
                </a:solidFill>
                <a:latin typeface="Yeseva One"/>
              </a:rPr>
              <a:t>OCR model using CNN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9650" y="419788"/>
            <a:ext cx="7955851" cy="1217823"/>
            <a:chOff x="0" y="0"/>
            <a:chExt cx="2095368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368" cy="320744"/>
            </a:xfrm>
            <a:custGeom>
              <a:avLst/>
              <a:gdLst/>
              <a:ahLst/>
              <a:cxnLst/>
              <a:rect r="r" b="b" t="t" l="l"/>
              <a:pathLst>
                <a:path h="320744" w="2095368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640436" y="667429"/>
            <a:ext cx="6294277" cy="63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FFFFFF"/>
                </a:solidFill>
                <a:latin typeface="Garet Bold"/>
              </a:rPr>
              <a:t>Task completed before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61677" y="2924438"/>
            <a:ext cx="7416989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0D0F68"/>
                </a:solidFill>
                <a:latin typeface="Yeseva One"/>
              </a:rPr>
              <a:t>Data Collection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61677" y="3843919"/>
            <a:ext cx="14162820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Around 100 recordings of CCTV footage was obtained from Jawalakhel Police Department.</a:t>
            </a:r>
          </a:p>
          <a:p>
            <a:pPr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9650" y="419788"/>
            <a:ext cx="7955851" cy="1217823"/>
            <a:chOff x="0" y="0"/>
            <a:chExt cx="2095368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368" cy="320744"/>
            </a:xfrm>
            <a:custGeom>
              <a:avLst/>
              <a:gdLst/>
              <a:ahLst/>
              <a:cxnLst/>
              <a:rect r="r" b="b" t="t" l="l"/>
              <a:pathLst>
                <a:path h="320744" w="2095368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640436" y="667429"/>
            <a:ext cx="6294277" cy="63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FFFFFF"/>
                </a:solidFill>
                <a:latin typeface="Garet Bold"/>
              </a:rPr>
              <a:t>Task completed before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7646" y="1934658"/>
            <a:ext cx="112218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Garet Bold"/>
              </a:rPr>
              <a:t>Data annotation and 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57646" y="2918775"/>
            <a:ext cx="14603246" cy="4964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Extracting frames from videos </a:t>
            </a:r>
          </a:p>
          <a:p>
            <a:pPr marL="906780" indent="-453390" lvl="1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Annotation with bounding boxes using roboflow</a:t>
            </a:r>
          </a:p>
          <a:p>
            <a:pPr marL="906780" indent="-453390" lvl="1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Data augmentation</a:t>
            </a:r>
          </a:p>
          <a:p>
            <a:pPr marL="906780" indent="-453390" lvl="1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2,827 images and  annotations were done for the license plate class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655322"/>
            <a:chOff x="0" y="0"/>
            <a:chExt cx="4274726" cy="22795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279591"/>
            </a:xfrm>
            <a:custGeom>
              <a:avLst/>
              <a:gdLst/>
              <a:ahLst/>
              <a:cxnLst/>
              <a:rect r="r" b="b" t="t" l="l"/>
              <a:pathLst>
                <a:path h="227959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55264"/>
                  </a:lnTo>
                  <a:cubicBezTo>
                    <a:pt x="4274726" y="2261716"/>
                    <a:pt x="4272163" y="2267904"/>
                    <a:pt x="4267601" y="2272466"/>
                  </a:cubicBezTo>
                  <a:cubicBezTo>
                    <a:pt x="4263039" y="2277028"/>
                    <a:pt x="4256851" y="2279591"/>
                    <a:pt x="4250399" y="2279591"/>
                  </a:cubicBezTo>
                  <a:lnTo>
                    <a:pt x="24327" y="2279591"/>
                  </a:lnTo>
                  <a:cubicBezTo>
                    <a:pt x="10891" y="2279591"/>
                    <a:pt x="0" y="2268700"/>
                    <a:pt x="0" y="225526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30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9650" y="419788"/>
            <a:ext cx="7955851" cy="1217823"/>
            <a:chOff x="0" y="0"/>
            <a:chExt cx="2095368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368" cy="320744"/>
            </a:xfrm>
            <a:custGeom>
              <a:avLst/>
              <a:gdLst/>
              <a:ahLst/>
              <a:cxnLst/>
              <a:rect r="r" b="b" t="t" l="l"/>
              <a:pathLst>
                <a:path h="320744" w="2095368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264017" y="2621750"/>
            <a:ext cx="11759966" cy="5043500"/>
          </a:xfrm>
          <a:custGeom>
            <a:avLst/>
            <a:gdLst/>
            <a:ahLst/>
            <a:cxnLst/>
            <a:rect r="r" b="b" t="t" l="l"/>
            <a:pathLst>
              <a:path h="5043500" w="11759966">
                <a:moveTo>
                  <a:pt x="0" y="0"/>
                </a:moveTo>
                <a:lnTo>
                  <a:pt x="11759966" y="0"/>
                </a:lnTo>
                <a:lnTo>
                  <a:pt x="11759966" y="5043500"/>
                </a:lnTo>
                <a:lnTo>
                  <a:pt x="0" y="50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40436" y="657904"/>
            <a:ext cx="6294277" cy="134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866">
                <a:solidFill>
                  <a:srgbClr val="FFFFFF"/>
                </a:solidFill>
                <a:latin typeface="Garet"/>
              </a:rPr>
              <a:t>Dataset Pre-Processing</a:t>
            </a:r>
          </a:p>
          <a:p>
            <a:pPr algn="ctr">
              <a:lnSpc>
                <a:spcPts val="541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9650" y="419788"/>
            <a:ext cx="7955851" cy="1217823"/>
            <a:chOff x="0" y="0"/>
            <a:chExt cx="2095368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368" cy="320744"/>
            </a:xfrm>
            <a:custGeom>
              <a:avLst/>
              <a:gdLst/>
              <a:ahLst/>
              <a:cxnLst/>
              <a:rect r="r" b="b" t="t" l="l"/>
              <a:pathLst>
                <a:path h="320744" w="2095368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20228" y="3677019"/>
            <a:ext cx="9082639" cy="3784433"/>
          </a:xfrm>
          <a:custGeom>
            <a:avLst/>
            <a:gdLst/>
            <a:ahLst/>
            <a:cxnLst/>
            <a:rect r="r" b="b" t="t" l="l"/>
            <a:pathLst>
              <a:path h="3784433" w="9082639">
                <a:moveTo>
                  <a:pt x="0" y="0"/>
                </a:moveTo>
                <a:lnTo>
                  <a:pt x="9082639" y="0"/>
                </a:lnTo>
                <a:lnTo>
                  <a:pt x="9082639" y="3784433"/>
                </a:lnTo>
                <a:lnTo>
                  <a:pt x="0" y="3784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640436" y="667429"/>
            <a:ext cx="6294277" cy="63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FFFFFF"/>
                </a:solidFill>
                <a:latin typeface="Garet Bold"/>
              </a:rPr>
              <a:t>Task completed before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20228" y="2396782"/>
            <a:ext cx="908263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Yeseva One"/>
              </a:rPr>
              <a:t>Character</a:t>
            </a:r>
            <a:r>
              <a:rPr lang="en-US" sz="5199">
                <a:solidFill>
                  <a:srgbClr val="0D0F68"/>
                </a:solidFill>
                <a:latin typeface="Yeseva One"/>
              </a:rPr>
              <a:t> Segmentation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7797" y="7737677"/>
            <a:ext cx="908263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Yeseva One"/>
              </a:rPr>
              <a:t>Done using OpenCV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BFBFB">
                <a:alpha val="8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2196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9650" y="419788"/>
            <a:ext cx="7955851" cy="1217823"/>
            <a:chOff x="0" y="0"/>
            <a:chExt cx="2095368" cy="3207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5368" cy="320744"/>
            </a:xfrm>
            <a:custGeom>
              <a:avLst/>
              <a:gdLst/>
              <a:ahLst/>
              <a:cxnLst/>
              <a:rect r="r" b="b" t="t" l="l"/>
              <a:pathLst>
                <a:path h="320744" w="2095368">
                  <a:moveTo>
                    <a:pt x="49629" y="0"/>
                  </a:moveTo>
                  <a:lnTo>
                    <a:pt x="2045739" y="0"/>
                  </a:lnTo>
                  <a:cubicBezTo>
                    <a:pt x="2073148" y="0"/>
                    <a:pt x="2095368" y="22219"/>
                    <a:pt x="2095368" y="49629"/>
                  </a:cubicBezTo>
                  <a:lnTo>
                    <a:pt x="2095368" y="271115"/>
                  </a:lnTo>
                  <a:cubicBezTo>
                    <a:pt x="2095368" y="284277"/>
                    <a:pt x="2090139" y="296900"/>
                    <a:pt x="2080832" y="306208"/>
                  </a:cubicBezTo>
                  <a:cubicBezTo>
                    <a:pt x="2071525" y="315515"/>
                    <a:pt x="2058902" y="320744"/>
                    <a:pt x="2045739" y="320744"/>
                  </a:cubicBezTo>
                  <a:lnTo>
                    <a:pt x="49629" y="320744"/>
                  </a:lnTo>
                  <a:cubicBezTo>
                    <a:pt x="36466" y="320744"/>
                    <a:pt x="23843" y="315515"/>
                    <a:pt x="14536" y="306208"/>
                  </a:cubicBezTo>
                  <a:cubicBezTo>
                    <a:pt x="5229" y="296900"/>
                    <a:pt x="0" y="284277"/>
                    <a:pt x="0" y="271115"/>
                  </a:cubicBezTo>
                  <a:lnTo>
                    <a:pt x="0" y="49629"/>
                  </a:lnTo>
                  <a:cubicBezTo>
                    <a:pt x="0" y="36466"/>
                    <a:pt x="5229" y="23843"/>
                    <a:pt x="14536" y="14536"/>
                  </a:cubicBezTo>
                  <a:cubicBezTo>
                    <a:pt x="23843" y="5229"/>
                    <a:pt x="36466" y="0"/>
                    <a:pt x="49629" y="0"/>
                  </a:cubicBezTo>
                  <a:close/>
                </a:path>
              </a:pathLst>
            </a:custGeom>
            <a:solidFill>
              <a:srgbClr val="0D0F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095368" cy="34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640436" y="667429"/>
            <a:ext cx="6294277" cy="63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FFFFFF"/>
                </a:solidFill>
                <a:latin typeface="Garet Bold"/>
              </a:rPr>
              <a:t>Task completed before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21442" y="2694676"/>
            <a:ext cx="13867772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D0F68"/>
                </a:solidFill>
                <a:latin typeface="Yeseva One"/>
              </a:rPr>
              <a:t>License plate character recognition(OCR)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85968" y="4014064"/>
            <a:ext cx="14603246" cy="395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Dataset includes 2033 images labeled from 0 to pa. </a:t>
            </a:r>
          </a:p>
          <a:p>
            <a:pPr marL="906780" indent="-453390" lvl="1">
              <a:lnSpc>
                <a:spcPts val="8022"/>
              </a:lnSpc>
              <a:buFont typeface="Arial"/>
              <a:buChar char="•"/>
            </a:pPr>
            <a:r>
              <a:rPr lang="en-US" sz="4200">
                <a:solidFill>
                  <a:srgbClr val="0D0F68"/>
                </a:solidFill>
                <a:latin typeface="Garet"/>
              </a:rPr>
              <a:t>Done using CNN (Classification model)</a:t>
            </a:r>
          </a:p>
          <a:p>
            <a:pPr>
              <a:lnSpc>
                <a:spcPts val="802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DAF4Fpw8NJ0</dc:identifier>
  <dcterms:modified xsi:type="dcterms:W3CDTF">2011-08-01T06:04:30Z</dcterms:modified>
  <cp:revision>1</cp:revision>
  <dc:title>Number plate and Helmet Detection</dc:title>
</cp:coreProperties>
</file>